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Golos Text"/>
      <p:regular r:id="rId20"/>
      <p:bold r:id="rId21"/>
    </p:embeddedFont>
    <p:embeddedFont>
      <p:font typeface="Golos Text SemiBo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D3752C-91DE-40D6-B92B-478043AC7EA9}">
  <a:tblStyle styleId="{D5D3752C-91DE-40D6-B92B-478043AC7E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1" orient="horz"/>
        <p:guide pos="28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losText-regular.fntdata"/><Relationship Id="rId11" Type="http://schemas.openxmlformats.org/officeDocument/2006/relationships/slide" Target="slides/slide5.xml"/><Relationship Id="rId22" Type="http://schemas.openxmlformats.org/officeDocument/2006/relationships/font" Target="fonts/GolosTextSemiBold-regular.fntdata"/><Relationship Id="rId10" Type="http://schemas.openxmlformats.org/officeDocument/2006/relationships/slide" Target="slides/slide4.xml"/><Relationship Id="rId21" Type="http://schemas.openxmlformats.org/officeDocument/2006/relationships/font" Target="fonts/GolosTex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GolosTex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1f464548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1f46454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61f4645488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c71123908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c711239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5c71123908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2308d706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2308d70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62308d706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c71123908_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c7112390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5c71123908_3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c71123908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c711239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5c71123908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c71123908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c7112390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5c71123908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792c435d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792c43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5f792c435d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792c435d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792c435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5f792c435d_2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792c435d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792c43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5f792c435d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792c435d_4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792c435d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5f792c435d_4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ользовательский макет">
  <p:cSld name="7_Пользовательский макет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ользовательский макет">
  <p:cSld name="1_Пользовательский макет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ользовательский макет">
  <p:cSld name="4_Пользовательский макет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8957" name="adj"/>
            </a:avLst>
          </a:prstGeom>
          <a:noFill/>
          <a:ln>
            <a:noFill/>
          </a:ln>
        </p:spPr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ользовательский макет">
  <p:cSld name="8_Пользовательский макет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ользовательский макет">
  <p:cSld name="2_Пользовательский макет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ользовательский макет">
  <p:cSld name="5_Пользовательский макет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617" name="adj"/>
            </a:avLst>
          </a:prstGeom>
          <a:noFill/>
          <a:ln>
            <a:noFill/>
          </a:ln>
        </p:spPr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02428" y="943208"/>
            <a:ext cx="5526315" cy="3875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7"/>
          <p:cNvSpPr/>
          <p:nvPr>
            <p:ph idx="2" type="pic"/>
          </p:nvPr>
        </p:nvSpPr>
        <p:spPr>
          <a:xfrm>
            <a:off x="457200" y="943208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83" name="Google Shape;83;p17"/>
          <p:cNvSpPr/>
          <p:nvPr>
            <p:ph idx="3" type="pic"/>
          </p:nvPr>
        </p:nvSpPr>
        <p:spPr>
          <a:xfrm>
            <a:off x="457200" y="2935720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Пользовательский макет">
  <p:cSld name="9_Пользовательский макет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457201" y="1059322"/>
            <a:ext cx="3897086" cy="1734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457202" y="3105836"/>
            <a:ext cx="3897084" cy="16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4789714" y="1059322"/>
            <a:ext cx="3632201" cy="3686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457201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320945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5969804" y="2933902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457200" y="3287828"/>
            <a:ext cx="2588883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4" name="Google Shape;94;p19"/>
          <p:cNvSpPr txBox="1"/>
          <p:nvPr>
            <p:ph idx="5" type="body"/>
          </p:nvPr>
        </p:nvSpPr>
        <p:spPr>
          <a:xfrm>
            <a:off x="3207251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6" type="body"/>
          </p:nvPr>
        </p:nvSpPr>
        <p:spPr>
          <a:xfrm>
            <a:off x="5967600" y="3299578"/>
            <a:ext cx="2591416" cy="1395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7" name="Google Shape;97;p19"/>
          <p:cNvSpPr/>
          <p:nvPr>
            <p:ph idx="7" type="pic"/>
          </p:nvPr>
        </p:nvSpPr>
        <p:spPr>
          <a:xfrm>
            <a:off x="469081" y="944463"/>
            <a:ext cx="2577001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8" type="pic"/>
          </p:nvPr>
        </p:nvSpPr>
        <p:spPr>
          <a:xfrm>
            <a:off x="3221666" y="944462"/>
            <a:ext cx="2577001" cy="1883023"/>
          </a:xfrm>
          <a:prstGeom prst="roundRect">
            <a:avLst>
              <a:gd fmla="val 12905" name="adj"/>
            </a:avLst>
          </a:prstGeom>
          <a:noFill/>
          <a:ln>
            <a:noFill/>
          </a:ln>
        </p:spPr>
      </p:sp>
      <p:sp>
        <p:nvSpPr>
          <p:cNvPr id="99" name="Google Shape;99;p19"/>
          <p:cNvSpPr/>
          <p:nvPr>
            <p:ph idx="9" type="pic"/>
          </p:nvPr>
        </p:nvSpPr>
        <p:spPr>
          <a:xfrm>
            <a:off x="5980690" y="944463"/>
            <a:ext cx="2577001" cy="1883023"/>
          </a:xfrm>
          <a:prstGeom prst="roundRect">
            <a:avLst>
              <a:gd fmla="val 1051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5733143" y="949330"/>
            <a:ext cx="2895600" cy="389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0"/>
          <p:cNvSpPr/>
          <p:nvPr>
            <p:ph idx="2" type="pic"/>
          </p:nvPr>
        </p:nvSpPr>
        <p:spPr>
          <a:xfrm>
            <a:off x="457200" y="949329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04" name="Google Shape;104;p20"/>
          <p:cNvSpPr/>
          <p:nvPr>
            <p:ph idx="3" type="pic"/>
          </p:nvPr>
        </p:nvSpPr>
        <p:spPr>
          <a:xfrm>
            <a:off x="3095171" y="949328"/>
            <a:ext cx="2532744" cy="1883023"/>
          </a:xfrm>
          <a:prstGeom prst="roundRect">
            <a:avLst>
              <a:gd fmla="val 11879" name="adj"/>
            </a:avLst>
          </a:prstGeom>
          <a:noFill/>
          <a:ln>
            <a:noFill/>
          </a:ln>
        </p:spPr>
      </p:sp>
      <p:sp>
        <p:nvSpPr>
          <p:cNvPr id="105" name="Google Shape;105;p20"/>
          <p:cNvSpPr/>
          <p:nvPr>
            <p:ph idx="4" type="pic"/>
          </p:nvPr>
        </p:nvSpPr>
        <p:spPr>
          <a:xfrm>
            <a:off x="3095171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06" name="Google Shape;106;p20"/>
          <p:cNvSpPr/>
          <p:nvPr>
            <p:ph idx="5" type="pic"/>
          </p:nvPr>
        </p:nvSpPr>
        <p:spPr>
          <a:xfrm>
            <a:off x="457199" y="2962031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457201" y="963397"/>
            <a:ext cx="2532744" cy="1883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 sz="18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/>
          <p:nvPr>
            <p:ph idx="2" type="pic"/>
          </p:nvPr>
        </p:nvSpPr>
        <p:spPr>
          <a:xfrm>
            <a:off x="3095171" y="963397"/>
            <a:ext cx="2532744" cy="1883023"/>
          </a:xfrm>
          <a:prstGeom prst="roundRect">
            <a:avLst>
              <a:gd fmla="val 11537" name="adj"/>
            </a:avLst>
          </a:prstGeom>
          <a:noFill/>
          <a:ln>
            <a:noFill/>
          </a:ln>
        </p:spPr>
      </p:sp>
      <p:sp>
        <p:nvSpPr>
          <p:cNvPr id="111" name="Google Shape;111;p21"/>
          <p:cNvSpPr/>
          <p:nvPr>
            <p:ph idx="3" type="pic"/>
          </p:nvPr>
        </p:nvSpPr>
        <p:spPr>
          <a:xfrm>
            <a:off x="5733141" y="966928"/>
            <a:ext cx="2532744" cy="1883023"/>
          </a:xfrm>
          <a:prstGeom prst="roundRect">
            <a:avLst>
              <a:gd fmla="val 11196" name="adj"/>
            </a:avLst>
          </a:prstGeom>
          <a:noFill/>
          <a:ln>
            <a:noFill/>
          </a:ln>
        </p:spPr>
      </p:sp>
      <p:sp>
        <p:nvSpPr>
          <p:cNvPr id="112" name="Google Shape;112;p21"/>
          <p:cNvSpPr/>
          <p:nvPr>
            <p:ph idx="4" type="pic"/>
          </p:nvPr>
        </p:nvSpPr>
        <p:spPr>
          <a:xfrm>
            <a:off x="5733141" y="2954042"/>
            <a:ext cx="2532744" cy="1883023"/>
          </a:xfrm>
          <a:prstGeom prst="roundRect">
            <a:avLst>
              <a:gd fmla="val 8802" name="adj"/>
            </a:avLst>
          </a:prstGeom>
          <a:noFill/>
          <a:ln>
            <a:noFill/>
          </a:ln>
        </p:spPr>
      </p:sp>
      <p:sp>
        <p:nvSpPr>
          <p:cNvPr id="113" name="Google Shape;113;p21"/>
          <p:cNvSpPr/>
          <p:nvPr>
            <p:ph idx="5" type="pic"/>
          </p:nvPr>
        </p:nvSpPr>
        <p:spPr>
          <a:xfrm>
            <a:off x="3095171" y="2960314"/>
            <a:ext cx="2532744" cy="1883023"/>
          </a:xfrm>
          <a:prstGeom prst="roundRect">
            <a:avLst>
              <a:gd fmla="val 8459" name="adj"/>
            </a:avLst>
          </a:prstGeom>
          <a:noFill/>
          <a:ln>
            <a:noFill/>
          </a:ln>
        </p:spPr>
      </p:sp>
      <p:sp>
        <p:nvSpPr>
          <p:cNvPr id="114" name="Google Shape;114;p21"/>
          <p:cNvSpPr/>
          <p:nvPr>
            <p:ph idx="6" type="pic"/>
          </p:nvPr>
        </p:nvSpPr>
        <p:spPr>
          <a:xfrm>
            <a:off x="457200" y="2960314"/>
            <a:ext cx="2532744" cy="1883023"/>
          </a:xfrm>
          <a:prstGeom prst="roundRect">
            <a:avLst>
              <a:gd fmla="val 1016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457201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3275819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3" type="body"/>
          </p:nvPr>
        </p:nvSpPr>
        <p:spPr>
          <a:xfrm>
            <a:off x="6085706" y="2367645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/>
          <p:nvPr>
            <p:ph idx="4" type="pic"/>
          </p:nvPr>
        </p:nvSpPr>
        <p:spPr>
          <a:xfrm>
            <a:off x="454050" y="952607"/>
            <a:ext cx="2589213" cy="1304294"/>
          </a:xfrm>
          <a:prstGeom prst="roundRect">
            <a:avLst>
              <a:gd fmla="val 9261" name="adj"/>
            </a:avLst>
          </a:prstGeom>
          <a:noFill/>
          <a:ln>
            <a:noFill/>
          </a:ln>
        </p:spPr>
      </p:sp>
      <p:sp>
        <p:nvSpPr>
          <p:cNvPr id="121" name="Google Shape;121;p22"/>
          <p:cNvSpPr/>
          <p:nvPr>
            <p:ph idx="5" type="pic"/>
          </p:nvPr>
        </p:nvSpPr>
        <p:spPr>
          <a:xfrm>
            <a:off x="3275818" y="952607"/>
            <a:ext cx="2589213" cy="1304294"/>
          </a:xfrm>
          <a:prstGeom prst="roundRect">
            <a:avLst>
              <a:gd fmla="val 11730" name="adj"/>
            </a:avLst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6" type="pic"/>
          </p:nvPr>
        </p:nvSpPr>
        <p:spPr>
          <a:xfrm>
            <a:off x="6089789" y="952607"/>
            <a:ext cx="2589213" cy="1304294"/>
          </a:xfrm>
          <a:prstGeom prst="roundRect">
            <a:avLst>
              <a:gd fmla="val 10249" name="adj"/>
            </a:avLst>
          </a:prstGeom>
          <a:noFill/>
          <a:ln>
            <a:noFill/>
          </a:ln>
        </p:spPr>
      </p:sp>
      <p:sp>
        <p:nvSpPr>
          <p:cNvPr id="123" name="Google Shape;123;p22"/>
          <p:cNvSpPr txBox="1"/>
          <p:nvPr>
            <p:ph idx="7" type="body"/>
          </p:nvPr>
        </p:nvSpPr>
        <p:spPr>
          <a:xfrm>
            <a:off x="460352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8" type="body"/>
          </p:nvPr>
        </p:nvSpPr>
        <p:spPr>
          <a:xfrm>
            <a:off x="3278970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9" type="body"/>
          </p:nvPr>
        </p:nvSpPr>
        <p:spPr>
          <a:xfrm>
            <a:off x="6088857" y="4281396"/>
            <a:ext cx="2589213" cy="269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2"/>
          <p:cNvSpPr/>
          <p:nvPr>
            <p:ph idx="13" type="pic"/>
          </p:nvPr>
        </p:nvSpPr>
        <p:spPr>
          <a:xfrm>
            <a:off x="457201" y="2866358"/>
            <a:ext cx="2589213" cy="1304294"/>
          </a:xfrm>
          <a:prstGeom prst="roundRect">
            <a:avLst>
              <a:gd fmla="val 12224" name="adj"/>
            </a:avLst>
          </a:prstGeom>
          <a:noFill/>
          <a:ln>
            <a:noFill/>
          </a:ln>
        </p:spPr>
      </p:sp>
      <p:sp>
        <p:nvSpPr>
          <p:cNvPr id="127" name="Google Shape;127;p22"/>
          <p:cNvSpPr/>
          <p:nvPr>
            <p:ph idx="14" type="pic"/>
          </p:nvPr>
        </p:nvSpPr>
        <p:spPr>
          <a:xfrm>
            <a:off x="3278969" y="2866358"/>
            <a:ext cx="2589213" cy="1304294"/>
          </a:xfrm>
          <a:prstGeom prst="roundRect">
            <a:avLst>
              <a:gd fmla="val 11236" name="adj"/>
            </a:avLst>
          </a:prstGeom>
          <a:noFill/>
          <a:ln>
            <a:noFill/>
          </a:ln>
        </p:spPr>
      </p:sp>
      <p:sp>
        <p:nvSpPr>
          <p:cNvPr id="128" name="Google Shape;128;p22"/>
          <p:cNvSpPr/>
          <p:nvPr>
            <p:ph idx="15" type="pic"/>
          </p:nvPr>
        </p:nvSpPr>
        <p:spPr>
          <a:xfrm>
            <a:off x="6092940" y="2866358"/>
            <a:ext cx="2589213" cy="1304294"/>
          </a:xfrm>
          <a:prstGeom prst="roundRect">
            <a:avLst>
              <a:gd fmla="val 975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kfql">
  <p:cSld name="Ckfq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">
  <p:cSld name="Пользовательский макет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784" name="adj"/>
            </a:avLst>
          </a:prstGeom>
          <a:noFill/>
          <a:ln>
            <a:noFill/>
          </a:ln>
        </p:spPr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306435"/>
            <a:ext cx="6291943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SemiBold"/>
              <a:buNone/>
              <a:defRPr sz="3200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ользовательский макет">
  <p:cSld name="6_Пользовательский макет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199" y="1040162"/>
            <a:ext cx="8389257" cy="37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" type="body"/>
          </p:nvPr>
        </p:nvSpPr>
        <p:spPr>
          <a:xfrm>
            <a:off x="624113" y="1233715"/>
            <a:ext cx="7170057" cy="341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los Text"/>
              <a:buNone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body"/>
          </p:nvPr>
        </p:nvSpPr>
        <p:spPr>
          <a:xfrm>
            <a:off x="507999" y="17922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507999" y="11824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3" type="body"/>
          </p:nvPr>
        </p:nvSpPr>
        <p:spPr>
          <a:xfrm>
            <a:off x="5000171" y="3011486"/>
            <a:ext cx="3635830" cy="1573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4" type="body"/>
          </p:nvPr>
        </p:nvSpPr>
        <p:spPr>
          <a:xfrm>
            <a:off x="5000171" y="2401659"/>
            <a:ext cx="2960913" cy="59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u="sng"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ользовательский макет">
  <p:cSld name="3_Пользовательский макет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  <a:defRPr sz="3200">
                <a:solidFill>
                  <a:schemeClr val="lt1"/>
                </a:solidFill>
                <a:latin typeface="Golos Text SemiBold"/>
                <a:ea typeface="Golos Text SemiBold"/>
                <a:cs typeface="Golos Text SemiBold"/>
                <a:sym typeface="Golos Tex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/>
          <p:nvPr>
            <p:ph idx="2" type="pic"/>
          </p:nvPr>
        </p:nvSpPr>
        <p:spPr>
          <a:xfrm>
            <a:off x="457200" y="936852"/>
            <a:ext cx="4608513" cy="3842155"/>
          </a:xfrm>
          <a:prstGeom prst="roundRect">
            <a:avLst>
              <a:gd fmla="val 7952" name="adj"/>
            </a:avLst>
          </a:prstGeom>
          <a:noFill/>
          <a:ln>
            <a:noFill/>
          </a:ln>
        </p:spPr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5508171" y="1153886"/>
            <a:ext cx="2532743" cy="3425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://drive.google.com/file/d/1-jY-kHaPDe2wErsI2-K9TKW5-by1A9D7/view" TargetMode="External"/><Relationship Id="rId10" Type="http://schemas.openxmlformats.org/officeDocument/2006/relationships/image" Target="../media/image24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jpg"/><Relationship Id="rId5" Type="http://schemas.openxmlformats.org/officeDocument/2006/relationships/image" Target="../media/image21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hyperlink" Target="http://drive.google.com/file/d/1Y6C6Fn3futWl2_nuZmllqNeAhYTMrLEu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1371600" y="2442525"/>
            <a:ext cx="6400800" cy="704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los Text SemiBold"/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Структурирование, разметка и обогащение данных для игры Counter Strike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514874" y="3769700"/>
            <a:ext cx="459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Студенты: Хайдапов Дмитрий, Костюк Александр</a:t>
            </a:r>
            <a:endParaRPr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Golos Text"/>
                <a:ea typeface="Golos Text"/>
                <a:cs typeface="Golos Text"/>
                <a:sym typeface="Golos Text"/>
              </a:rPr>
              <a:t>Преподаватель: Муромцев Дмитрий Ильич</a:t>
            </a:r>
            <a:endParaRPr sz="1400">
              <a:solidFill>
                <a:schemeClr val="l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35500" y="306325"/>
            <a:ext cx="7176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600">
                <a:latin typeface="Golos Text"/>
                <a:ea typeface="Golos Text"/>
                <a:cs typeface="Golos Text"/>
                <a:sym typeface="Golos Text"/>
              </a:rPr>
              <a:t>Пример размеченных данных для расположения противников</a:t>
            </a:r>
            <a:endParaRPr sz="1600">
              <a:solidFill>
                <a:schemeClr val="accent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127775" y="1084175"/>
            <a:ext cx="41586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44500" lvl="0" marL="63500" marR="1397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9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Разметка:</a:t>
            </a:r>
            <a:endParaRPr sz="9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444500" lvl="0" marL="63500" marR="1397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9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0 0.397104 0.452446 0.042683 0.105978</a:t>
            </a:r>
            <a:endParaRPr sz="9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444500" lvl="0" marL="63500" marR="1397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1 0.426448 0.603940 0.134909 0.403533</a:t>
            </a:r>
            <a:endParaRPr sz="9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444500" lvl="0" marL="63500" marR="1397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Как мы видим, на изображении 2 класса – голова и тело. Далее идут 4 числа. Все они принимают значение в диапазоне от 0 до 1. Первое значение – расстояние от левого края до центра ограничивающей рамки, нормализовано по ширине. Второе значение – расстояние от верхнего края изображения до центра ограничивающей рамки, нормализовано по высоте. Третье значение – ширина ограничивающей рамки, нормализованное по ширине. Указывает на то, какую часть от всей ширины занимает ширина ограничивающей рамки. Четвертое значение – высота рамки. Показывает занимаемую часть от общей высоты. Однозначное преимущество данных меток заключается в том, что мы можем изменять разрешение всех изображений в датасете, сохраняя метки классов, ведь они не закреплены за конкретными пикселями. Так мы сможем выполнять аугментацию данных, </a:t>
            </a:r>
            <a:r>
              <a:rPr lang="ru-RU" sz="9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обогащая</a:t>
            </a:r>
            <a:r>
              <a:rPr lang="ru-RU" sz="9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датасет.</a:t>
            </a:r>
            <a:endParaRPr sz="9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8659504" y="4747735"/>
            <a:ext cx="4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2" title="Screenshot_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74" y="976837"/>
            <a:ext cx="3803923" cy="186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676" y="2987974"/>
            <a:ext cx="4299726" cy="182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1600">
                <a:latin typeface="Golos Text"/>
                <a:ea typeface="Golos Text"/>
                <a:cs typeface="Golos Text"/>
                <a:sym typeface="Golos Text"/>
              </a:rPr>
              <a:t>Пример размеченных данных по типу противников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457200" y="1040150"/>
            <a:ext cx="4405500" cy="138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400"/>
              <a:t>Разметка делается по типу игровых персонажей: </a:t>
            </a:r>
            <a:r>
              <a:rPr lang="ru-RU" sz="1400"/>
              <a:t>контр-террорист (0)</a:t>
            </a:r>
            <a:r>
              <a:rPr lang="ru-RU" sz="1400"/>
              <a:t> и террорист (1). Где используются отдельные директории под различные кадры из видео, в зависимости от класса персонажа на них.</a:t>
            </a:r>
            <a:endParaRPr sz="1400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800" y="986800"/>
            <a:ext cx="3305249" cy="185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800" y="2933925"/>
            <a:ext cx="3305246" cy="18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504" y="3597297"/>
            <a:ext cx="4560896" cy="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latin typeface="Golos Text"/>
                <a:ea typeface="Golos Text"/>
                <a:cs typeface="Golos Text"/>
                <a:sym typeface="Golos Text"/>
              </a:rPr>
              <a:t>Пример размеченных данных по аудио</a:t>
            </a:r>
            <a:endParaRPr sz="2600"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457200" y="1166500"/>
            <a:ext cx="4183800" cy="15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400"/>
              <a:t>Разметка производится в приложении ELAN, затем экспортируется в CSV. Где столбцы означают: время начала, время конца, длительность и класс метки. </a:t>
            </a:r>
            <a:endParaRPr sz="1400"/>
          </a:p>
        </p:txBody>
      </p:sp>
      <p:sp>
        <p:nvSpPr>
          <p:cNvPr id="224" name="Google Shape;224;p34"/>
          <p:cNvSpPr txBox="1"/>
          <p:nvPr/>
        </p:nvSpPr>
        <p:spPr>
          <a:xfrm>
            <a:off x="8659504" y="4747735"/>
            <a:ext cx="4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0" r="467" t="0"/>
          <a:stretch/>
        </p:blipFill>
        <p:spPr>
          <a:xfrm>
            <a:off x="769225" y="2910575"/>
            <a:ext cx="7586476" cy="189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4">
            <a:alphaModFix/>
          </a:blip>
          <a:srcRect b="0" l="33190" r="0" t="0"/>
          <a:stretch/>
        </p:blipFill>
        <p:spPr>
          <a:xfrm>
            <a:off x="5440500" y="1214163"/>
            <a:ext cx="3396375" cy="13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5579513" y="922300"/>
            <a:ext cx="614700" cy="4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→</a:t>
            </a:r>
            <a:endParaRPr b="1" sz="2400"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2987063" y="922300"/>
            <a:ext cx="614700" cy="4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←</a:t>
            </a:r>
            <a:endParaRPr b="1" sz="2400"/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0" l="0" r="85714" t="0"/>
          <a:stretch/>
        </p:blipFill>
        <p:spPr>
          <a:xfrm>
            <a:off x="1877050" y="886138"/>
            <a:ext cx="1069250" cy="8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213" y="2622413"/>
            <a:ext cx="2078242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789" y="2622412"/>
            <a:ext cx="2041784" cy="10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/>
        </p:nvSpPr>
        <p:spPr>
          <a:xfrm>
            <a:off x="2207588" y="1693600"/>
            <a:ext cx="42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202122"/>
                </a:solidFill>
                <a:highlight>
                  <a:srgbClr val="FFFFFF"/>
                </a:highlight>
              </a:rPr>
              <a:t>↓</a:t>
            </a:r>
            <a:endParaRPr b="1" sz="2400"/>
          </a:p>
        </p:txBody>
      </p:sp>
      <p:sp>
        <p:nvSpPr>
          <p:cNvPr id="238" name="Google Shape;238;p35"/>
          <p:cNvSpPr txBox="1"/>
          <p:nvPr/>
        </p:nvSpPr>
        <p:spPr>
          <a:xfrm>
            <a:off x="3614213" y="393675"/>
            <a:ext cx="18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Исходный видеоролик</a:t>
            </a:r>
            <a:endParaRPr sz="12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1400788" y="429700"/>
            <a:ext cx="195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Классификация по типу противника</a:t>
            </a:r>
            <a:endParaRPr sz="10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854113" y="20616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Объектная разметка противников в формате YOLO 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4488" y="120763"/>
            <a:ext cx="2000250" cy="7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5733688" y="20981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Классификация пространственного звука</a:t>
            </a:r>
            <a:endParaRPr/>
          </a:p>
        </p:txBody>
      </p:sp>
      <p:sp>
        <p:nvSpPr>
          <p:cNvPr id="243" name="Google Shape;243;p35"/>
          <p:cNvSpPr txBox="1"/>
          <p:nvPr/>
        </p:nvSpPr>
        <p:spPr>
          <a:xfrm>
            <a:off x="5733688" y="3584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Разметка временных интервалов (важные игровые звуки)</a:t>
            </a:r>
            <a:endParaRPr/>
          </a:p>
        </p:txBody>
      </p:sp>
      <p:sp>
        <p:nvSpPr>
          <p:cNvPr id="244" name="Google Shape;244;p35"/>
          <p:cNvSpPr txBox="1"/>
          <p:nvPr/>
        </p:nvSpPr>
        <p:spPr>
          <a:xfrm>
            <a:off x="7136963" y="1693588"/>
            <a:ext cx="42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202122"/>
                </a:solidFill>
                <a:highlight>
                  <a:srgbClr val="FFFFFF"/>
                </a:highlight>
              </a:rPr>
              <a:t>↓</a:t>
            </a:r>
            <a:endParaRPr b="1" sz="2400"/>
          </a:p>
        </p:txBody>
      </p:sp>
      <p:sp>
        <p:nvSpPr>
          <p:cNvPr id="245" name="Google Shape;245;p35"/>
          <p:cNvSpPr txBox="1"/>
          <p:nvPr/>
        </p:nvSpPr>
        <p:spPr>
          <a:xfrm>
            <a:off x="136600" y="3826200"/>
            <a:ext cx="2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202122"/>
                </a:solidFill>
                <a:highlight>
                  <a:srgbClr val="FFFFFF"/>
                </a:highlight>
              </a:rPr>
              <a:t>↓</a:t>
            </a:r>
            <a:endParaRPr b="1" sz="1800"/>
          </a:p>
        </p:txBody>
      </p:sp>
      <p:sp>
        <p:nvSpPr>
          <p:cNvPr id="246" name="Google Shape;246;p35"/>
          <p:cNvSpPr txBox="1"/>
          <p:nvPr/>
        </p:nvSpPr>
        <p:spPr>
          <a:xfrm>
            <a:off x="2272163" y="3826200"/>
            <a:ext cx="2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202122"/>
                </a:solidFill>
                <a:highlight>
                  <a:srgbClr val="FFFFFF"/>
                </a:highlight>
              </a:rPr>
              <a:t>↓</a:t>
            </a:r>
            <a:endParaRPr b="1" sz="1800"/>
          </a:p>
        </p:txBody>
      </p:sp>
      <p:sp>
        <p:nvSpPr>
          <p:cNvPr id="247" name="Google Shape;247;p35"/>
          <p:cNvSpPr txBox="1"/>
          <p:nvPr/>
        </p:nvSpPr>
        <p:spPr>
          <a:xfrm>
            <a:off x="6496363" y="3826200"/>
            <a:ext cx="2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202122"/>
                </a:solidFill>
                <a:highlight>
                  <a:srgbClr val="FFFFFF"/>
                </a:highlight>
              </a:rPr>
              <a:t>↓</a:t>
            </a:r>
            <a:endParaRPr b="1" sz="1800"/>
          </a:p>
        </p:txBody>
      </p:sp>
      <p:sp>
        <p:nvSpPr>
          <p:cNvPr id="248" name="Google Shape;248;p35"/>
          <p:cNvSpPr txBox="1"/>
          <p:nvPr/>
        </p:nvSpPr>
        <p:spPr>
          <a:xfrm>
            <a:off x="8585000" y="3826200"/>
            <a:ext cx="2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202122"/>
                </a:solidFill>
                <a:highlight>
                  <a:srgbClr val="FFFFFF"/>
                </a:highlight>
              </a:rPr>
              <a:t>↓</a:t>
            </a:r>
            <a:endParaRPr b="1" sz="1800"/>
          </a:p>
        </p:txBody>
      </p:sp>
      <p:sp>
        <p:nvSpPr>
          <p:cNvPr id="249" name="Google Shape;249;p35"/>
          <p:cNvSpPr txBox="1"/>
          <p:nvPr/>
        </p:nvSpPr>
        <p:spPr>
          <a:xfrm>
            <a:off x="4407713" y="3826200"/>
            <a:ext cx="2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202122"/>
                </a:solidFill>
                <a:highlight>
                  <a:srgbClr val="FFFFFF"/>
                </a:highlight>
              </a:rPr>
              <a:t>↓</a:t>
            </a:r>
            <a:endParaRPr b="1" sz="1800"/>
          </a:p>
        </p:txBody>
      </p:sp>
      <p:sp>
        <p:nvSpPr>
          <p:cNvPr id="250" name="Google Shape;250;p35"/>
          <p:cNvSpPr txBox="1"/>
          <p:nvPr/>
        </p:nvSpPr>
        <p:spPr>
          <a:xfrm>
            <a:off x="0" y="4165525"/>
            <a:ext cx="914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Модуль/Система, имеющая или обученная на данном наборе данных может распознавать игровые звуки для ориентирования на игровой карте. Помимо этого, узнав направление звука и повернувшись в его сторону бот сможет распознать игрового персонажа, отнести его к определенной стороне и определить местоположение его тела и головы. Таким образом, получилось реализовать логику и минимальный набор данных для реализации игрового бота, который может взаимодействовать с игровым миром не читая внутренние данные игры, а получая информацию с экрана и наушников как это делает каждый живой игрок</a:t>
            </a:r>
            <a:endParaRPr sz="18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6012" y="819148"/>
            <a:ext cx="1636750" cy="9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 title="Аудио разметка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2812" y="2328888"/>
            <a:ext cx="2101776" cy="118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 rotWithShape="1">
          <a:blip r:embed="rId10">
            <a:alphaModFix/>
          </a:blip>
          <a:srcRect b="0" l="9288" r="0" t="0"/>
          <a:stretch/>
        </p:blipFill>
        <p:spPr>
          <a:xfrm>
            <a:off x="4562475" y="3592350"/>
            <a:ext cx="4509776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 title="13BF3B~1 (online-video-cutter.com)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31938" y="726252"/>
            <a:ext cx="1827224" cy="13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57200" y="306435"/>
            <a:ext cx="6824382" cy="527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los Text SemiBold"/>
              <a:buNone/>
            </a:pPr>
            <a:r>
              <a:rPr lang="ru-RU" sz="2400"/>
              <a:t>Предметная область</a:t>
            </a:r>
            <a:endParaRPr sz="2400"/>
          </a:p>
        </p:txBody>
      </p:sp>
      <p:sp>
        <p:nvSpPr>
          <p:cNvPr id="140" name="Google Shape;140;p24"/>
          <p:cNvSpPr txBox="1"/>
          <p:nvPr/>
        </p:nvSpPr>
        <p:spPr>
          <a:xfrm>
            <a:off x="457200" y="1211943"/>
            <a:ext cx="7467600" cy="3447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976350" y="3885825"/>
            <a:ext cx="719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5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Counter-Strike - многопользовательская игра в жанре шутера от первого лица. Игровая механика заключается в том, что две команды игроков (террористы и контр террористы) сражаются между собой. В игре первоочередно важны умения быстро наводиться на противника и стрелять.</a:t>
            </a:r>
            <a:endParaRPr sz="1600"/>
          </a:p>
        </p:txBody>
      </p:sp>
      <p:sp>
        <p:nvSpPr>
          <p:cNvPr id="142" name="Google Shape;142;p24"/>
          <p:cNvSpPr txBox="1"/>
          <p:nvPr/>
        </p:nvSpPr>
        <p:spPr>
          <a:xfrm>
            <a:off x="8659504" y="4747735"/>
            <a:ext cx="4844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Изображение выглядит как одежда, человек&#10;&#10;Контент, сгенерированный ИИ, может содержать ошибки."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8976" y="1211938"/>
            <a:ext cx="5126048" cy="256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77400" y="323123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Задача для системы</a:t>
            </a:r>
            <a:endParaRPr sz="2400"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77399" y="1056850"/>
            <a:ext cx="8389200" cy="37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600"/>
              <a:t>Игровая система </a:t>
            </a:r>
            <a:r>
              <a:rPr lang="ru-RU" sz="1600"/>
              <a:t>предназначенная</a:t>
            </a:r>
            <a:r>
              <a:rPr lang="ru-RU" sz="1600"/>
              <a:t> для иг</a:t>
            </a:r>
            <a:r>
              <a:rPr lang="ru-RU" sz="1600"/>
              <a:t>ры в </a:t>
            </a:r>
            <a:r>
              <a:rPr lang="ru-RU" sz="1600"/>
              <a:t>Counter-Strike, которая имитирует действия игрока исходя из полученных видео и аудио данных из игры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8659504" y="4747735"/>
            <a:ext cx="4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Модальности</a:t>
            </a:r>
            <a:endParaRPr sz="2400"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57200" y="1103850"/>
            <a:ext cx="5605200" cy="367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SzPts val="1600"/>
              <a:buAutoNum type="arabicParenR"/>
            </a:pPr>
            <a:r>
              <a:rPr b="1" lang="ru-RU" sz="1600"/>
              <a:t>Изображение</a:t>
            </a:r>
            <a:r>
              <a:rPr lang="ru-RU" sz="1600"/>
              <a:t> на котором размечены противники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b="1" lang="ru-RU" sz="1600"/>
              <a:t>Аудио</a:t>
            </a:r>
            <a:r>
              <a:rPr lang="ru-RU" sz="1600"/>
              <a:t> содержащее звуки шагов, выстрелов для ориентирования бота в пространстве</a:t>
            </a:r>
            <a:endParaRPr sz="1600"/>
          </a:p>
        </p:txBody>
      </p:sp>
      <p:pic>
        <p:nvPicPr>
          <p:cNvPr id="159" name="Google Shape;159;p26" title="ChatGPT Image 26 мая 2025 г., 18_38_39.png"/>
          <p:cNvPicPr preferRelativeResize="0"/>
          <p:nvPr/>
        </p:nvPicPr>
        <p:blipFill rotWithShape="1">
          <a:blip r:embed="rId3">
            <a:alphaModFix/>
          </a:blip>
          <a:srcRect b="8588" l="0" r="0" t="24785"/>
          <a:stretch/>
        </p:blipFill>
        <p:spPr>
          <a:xfrm>
            <a:off x="6167775" y="1103850"/>
            <a:ext cx="2637151" cy="263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8659504" y="4747735"/>
            <a:ext cx="4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Источник данных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457200" y="3742784"/>
            <a:ext cx="8389200" cy="103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018"/>
              <a:buNone/>
            </a:pPr>
            <a:r>
              <a:rPr lang="ru-RU" sz="1200"/>
              <a:t>Источник данных представляет собой записи игровой сессии, сделанные профессиональными и опытными игроками. Такие данные являются эталонными и чистыми. Записи берутся с платформы hltv.org</a:t>
            </a:r>
            <a:endParaRPr sz="1200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01" y="1141650"/>
            <a:ext cx="7831576" cy="2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8659504" y="4747735"/>
            <a:ext cx="4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Аннотационная схема</a:t>
            </a:r>
            <a:endParaRPr sz="1800"/>
          </a:p>
        </p:txBody>
      </p:sp>
      <p:graphicFrame>
        <p:nvGraphicFramePr>
          <p:cNvPr id="176" name="Google Shape;176;p28"/>
          <p:cNvGraphicFramePr/>
          <p:nvPr/>
        </p:nvGraphicFramePr>
        <p:xfrm>
          <a:off x="570000" y="137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{D5D3752C-91DE-40D6-B92B-478043AC7EA9}</a:tableStyleId>
              </a:tblPr>
              <a:tblGrid>
                <a:gridCol w="1432100"/>
                <a:gridCol w="1206500"/>
                <a:gridCol w="1206500"/>
                <a:gridCol w="1206500"/>
                <a:gridCol w="1206500"/>
                <a:gridCol w="1745900"/>
              </a:tblGrid>
              <a:tr h="51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Уровень разметки</a:t>
                      </a:r>
                      <a:endParaRPr b="1"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Модальность</a:t>
                      </a:r>
                      <a:endParaRPr b="1"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Тип разметки</a:t>
                      </a:r>
                      <a:endParaRPr b="1"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Формат</a:t>
                      </a:r>
                      <a:endParaRPr b="1"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Инструмент разметки</a:t>
                      </a:r>
                      <a:endParaRPr b="1"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Сущности</a:t>
                      </a:r>
                      <a:endParaRPr b="1"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</a:tr>
              <a:tr h="7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Расположение противников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Видео / Изображения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Объектная разметка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.txt (YOLO формат)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Roboflow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body (0) – тело, </a:t>
                      </a:r>
                      <a:endParaRPr sz="10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head (1) – голова</a:t>
                      </a:r>
                      <a:endParaRPr sz="10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(координаты)</a:t>
                      </a:r>
                      <a:endParaRPr sz="10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</a:tr>
              <a:tr h="766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Тип противников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Видео / Изображения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Классификация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Файловая система</a:t>
                      </a:r>
                      <a:endParaRPr sz="10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Директории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ct (0) - контр-террорист, t (1) - террорист</a:t>
                      </a:r>
                      <a:endParaRPr sz="10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/>
                </a:tc>
              </a:tr>
              <a:tr h="35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Временная разметка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Аудио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Временной интервал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.csv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000">
                          <a:solidFill>
                            <a:schemeClr val="dk1"/>
                          </a:solidFill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ELAN</a:t>
                      </a:r>
                      <a:endParaRPr sz="10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StartTime, EndTime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Пространственные звуки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Аудио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Классификация звука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.csv</a:t>
                      </a:r>
                      <a:endParaRPr sz="10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ELAN</a:t>
                      </a:r>
                      <a:endParaRPr sz="1000">
                        <a:solidFill>
                          <a:schemeClr val="dk1"/>
                        </a:solidFill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>
                          <a:latin typeface="Golos Text"/>
                          <a:ea typeface="Golos Text"/>
                          <a:cs typeface="Golos Text"/>
                          <a:sym typeface="Golos Text"/>
                        </a:rPr>
                        <a:t>front (0) - звуки спереди, left (1) - слева, right (2) - справа, back (3) - сзади</a:t>
                      </a:r>
                      <a:endParaRPr sz="1000">
                        <a:latin typeface="Golos Text"/>
                        <a:ea typeface="Golos Text"/>
                        <a:cs typeface="Golos Text"/>
                        <a:sym typeface="Golos Tex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Формальные требования</a:t>
            </a:r>
            <a:endParaRPr sz="1800"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69000" y="1040150"/>
            <a:ext cx="8434500" cy="37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288925" lvl="0" marL="457200" rtl="0" algn="l">
              <a:spcBef>
                <a:spcPts val="400"/>
              </a:spcBef>
              <a:spcAft>
                <a:spcPts val="0"/>
              </a:spcAft>
              <a:buSzPct val="100000"/>
              <a:buAutoNum type="arabicParenR"/>
            </a:pPr>
            <a:r>
              <a:rPr b="1" lang="ru-RU"/>
              <a:t>Разделимость аннотаций и исходных данных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/>
              <a:t>Аннотации (метки классов и координаты bounding boxes) должны храниться отдельно от исходных изображений, в файлах формата .txt (как в YOLO), где каждая строка соответствует одному объекту на изображении.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/>
              <a:t>Пример: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Файл </a:t>
            </a:r>
            <a:r>
              <a:rPr i="1" lang="ru-RU"/>
              <a:t>mss-100x100_1312x736_1669721221.1492486.png</a:t>
            </a:r>
            <a:r>
              <a:rPr lang="ru-RU"/>
              <a:t> содержит изображение и ссылается на ф</a:t>
            </a:r>
            <a:r>
              <a:rPr lang="ru-RU"/>
              <a:t>айл </a:t>
            </a:r>
            <a:r>
              <a:rPr i="1" lang="ru-RU"/>
              <a:t>mss-100x100_1312x736_1669721221.1492486.</a:t>
            </a:r>
            <a:r>
              <a:rPr i="1" lang="ru-RU"/>
              <a:t>txt</a:t>
            </a:r>
            <a:r>
              <a:rPr lang="ru-RU"/>
              <a:t>, который содержит: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3 0.464177 0.471467 0.035061 0.078804 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2 0.475229 0.663723 0.119665 0.455163 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Это обеспечивает гибкость при изменении разрешения изображений или аугментации без пересчёта меток.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-288925" lvl="0" marL="457200" rtl="0" algn="l">
              <a:spcBef>
                <a:spcPts val="400"/>
              </a:spcBef>
              <a:spcAft>
                <a:spcPts val="0"/>
              </a:spcAft>
              <a:buSzPct val="100000"/>
              <a:buAutoNum type="arabicParenR"/>
            </a:pPr>
            <a:r>
              <a:rPr b="1" lang="ru-RU"/>
              <a:t>Отсутствие омонимичных меток на разных уровнях разметки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/>
              <a:t>Метки классов должны быть уникальными и однозначными.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Например: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c(0) – тело контр-террориста,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ch(1) – голова контр-террориста,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t(2) – тело террориста,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th(3) – голова террориста.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ru-RU"/>
              <a:t>Контроль: Проверка на дублирование меток (например, чтобы </a:t>
            </a:r>
            <a:r>
              <a:rPr b="1" lang="ru-RU"/>
              <a:t>c</a:t>
            </a:r>
            <a:r>
              <a:rPr lang="ru-RU"/>
              <a:t> не использовалось для других объектов).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br>
              <a:rPr lang="ru-RU"/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Содержательные требования </a:t>
            </a:r>
            <a:r>
              <a:rPr lang="ru-RU" sz="1800"/>
              <a:t>для разметки изображений</a:t>
            </a:r>
            <a:endParaRPr sz="1800"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457199" y="1040162"/>
            <a:ext cx="8389200" cy="37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SzPts val="1200"/>
              <a:buFont typeface="Golos Text"/>
              <a:buAutoNum type="arabicParenR"/>
            </a:pPr>
            <a:r>
              <a:rPr b="1" lang="ru-RU" sz="1200"/>
              <a:t> Соответствие предметной области</a:t>
            </a:r>
            <a:endParaRPr b="1"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200"/>
              <a:t>Метки должны отражать игровую логику Counter-Strike. Например: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200"/>
              <a:t>Голова (ch, th) и тело (c, t) размечаются только для видимых частей персонажа.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200"/>
              <a:t>Не размечаются объекты, закрытые дымовой гранатой или стенами.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SzPts val="1200"/>
              <a:buFont typeface="Golos Text"/>
              <a:buAutoNum type="arabicParenR"/>
            </a:pPr>
            <a:r>
              <a:rPr b="1" lang="ru-RU" sz="1200"/>
              <a:t>Соответствие существующим стандартам</a:t>
            </a:r>
            <a:endParaRPr b="1"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200"/>
              <a:t>Использование формата YOLO (нормализованные координаты центра и размеров bounding box).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200"/>
              <a:t>Проверка: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200"/>
              <a:t>Координаты в диапазоне [0, 1].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200"/>
              <a:t>Соответствие структуры файлов (класс + 4 значения координат).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SzPts val="1200"/>
              <a:buFont typeface="Golos Text"/>
              <a:buAutoNum type="arabicParenR"/>
            </a:pPr>
            <a:r>
              <a:rPr b="1" lang="ru-RU" sz="1200"/>
              <a:t>Полнота и информативность меток</a:t>
            </a:r>
            <a:endParaRPr b="1"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200"/>
              <a:t>Все классы (c, ch, t, th) должны быть представлены в датасете пропорционально их встречаемости в игре.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SzPts val="1200"/>
              <a:buFont typeface="Golos Text"/>
              <a:buAutoNum type="arabicParenR"/>
            </a:pPr>
            <a:r>
              <a:rPr b="1" lang="ru-RU" sz="1200"/>
              <a:t>Неклассифицируемые</a:t>
            </a:r>
            <a:r>
              <a:rPr b="1" lang="ru-RU" sz="1200"/>
              <a:t> объекты</a:t>
            </a:r>
            <a:endParaRPr b="1" sz="1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ru-RU" sz="1200"/>
              <a:t>Не менее 20% изображений — пустые сцены (фон), чтобы с</a:t>
            </a:r>
            <a:r>
              <a:rPr lang="ru-RU" sz="1200"/>
              <a:t>низить ложно-положительные срабатывания.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457200" y="306435"/>
            <a:ext cx="6824400" cy="5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/>
              <a:t>Содержательные требования для аудио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537125" y="899075"/>
            <a:ext cx="83961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los Text"/>
              <a:buAutoNum type="arabicParenR"/>
            </a:pPr>
            <a:r>
              <a:rPr b="1" lang="ru-RU" sz="1000">
                <a:latin typeface="Golos Text"/>
                <a:ea typeface="Golos Text"/>
                <a:cs typeface="Golos Text"/>
                <a:sym typeface="Golos Text"/>
              </a:rPr>
              <a:t>Соответствие предметной области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Аудиальные метки должны отражать логику пространственной ориентации в Counter-Strike.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Например: шаги, выстрелы, перезарядка — классифицируются по направлению их источника относительно игрока.Пример классов: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- front (0) — звук спереди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- left (1) — звук слева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- right (2) — звук справа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- back (3) — звук сзади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los Text"/>
              <a:buAutoNum type="arabicParenR"/>
            </a:pPr>
            <a:r>
              <a:rPr b="1" lang="ru-RU" sz="1000">
                <a:latin typeface="Golos Text"/>
                <a:ea typeface="Golos Text"/>
                <a:cs typeface="Golos Text"/>
                <a:sym typeface="Golos Text"/>
              </a:rPr>
              <a:t>Соответствие существующим стандартам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Используется формат .csv, содержащий интервалы времени и метки классов.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Структура файла: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start_time, end_time, class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1, 	5.67,	 7.02,	1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2,	20.50,	 21.54,	0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Проверка: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los Text"/>
              <a:buAutoNum type="arabicPeriod"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Временные метки должны быть в формате секунд.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los Text"/>
              <a:buAutoNum type="arabicPeriod"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Метки классов — целые числа от 0 до 3.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los Text"/>
              <a:buAutoNum type="arabicPeriod"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Начальное время всегда меньше конечного.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los Text"/>
              <a:buAutoNum type="arabicParenR"/>
            </a:pPr>
            <a:r>
              <a:rPr b="1" lang="ru-RU" sz="1000">
                <a:latin typeface="Golos Text"/>
                <a:ea typeface="Golos Text"/>
                <a:cs typeface="Golos Text"/>
                <a:sym typeface="Golos Text"/>
              </a:rPr>
              <a:t>Полнота и информативность меток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latin typeface="Golos Text"/>
                <a:ea typeface="Golos Text"/>
                <a:cs typeface="Golos Text"/>
                <a:sym typeface="Golos Text"/>
              </a:rPr>
              <a:t>В выборке должны быть представлены все 4 пространственные направления в соотношении, близком к реальной частоте в игре.</a:t>
            </a:r>
            <a:endParaRPr sz="1000"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1">
  <a:themeElements>
    <a:clrScheme name="Другая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